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4"/>
  </p:sldMasterIdLst>
  <p:sldIdLst>
    <p:sldId id="256" r:id="rId5"/>
    <p:sldId id="257" r:id="rId6"/>
    <p:sldId id="259" r:id="rId7"/>
    <p:sldId id="258" r:id="rId8"/>
    <p:sldId id="260" r:id="rId9"/>
    <p:sldId id="261" r:id="rId10"/>
    <p:sldId id="262"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1" d="100"/>
          <a:sy n="111" d="100"/>
        </p:scale>
        <p:origin x="39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8A87A34-81AB-432B-8DAE-1953F412C126}" type="datetimeFigureOut">
              <a:rPr lang="en-US" smtClean="0"/>
              <a:t>10/2/2020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D22F896-40B5-4ADD-8801-0D06FADFA095}"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38505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5202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92815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75421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4580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0127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8A87A34-81AB-432B-8DAE-1953F412C126}" type="datetimeFigureOut">
              <a:rPr lang="en-US" smtClean="0"/>
              <a:t>10/2/2020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365299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10/2/2020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6053333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10/2/2020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4259846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527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4244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48A87A34-81AB-432B-8DAE-1953F412C126}" type="datetimeFigureOut">
              <a:rPr lang="en-US" smtClean="0"/>
              <a:pPr/>
              <a:t>10/2/2020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6D22F896-40B5-4ADD-8801-0D06FADFA09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35629297"/>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48A87A34-81AB-432B-8DAE-1953F412C126}" type="datetimeFigureOut">
              <a:rPr lang="en-US" smtClean="0"/>
              <a:t>10/2/2020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1999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8A87A34-81AB-432B-8DAE-1953F412C126}" type="datetimeFigureOut">
              <a:rPr lang="en-US" smtClean="0"/>
              <a:pPr/>
              <a:t>10/2/2020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D22F896-40B5-4ADD-8801-0D06FADFA09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763631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www.gafutures.org/federal-aid-scholarships/fafsa/getting-started/irs-data-retrieval-too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K7ihhGk8mCY" TargetMode="External"/><Relationship Id="rId2" Type="http://schemas.openxmlformats.org/officeDocument/2006/relationships/hyperlink" Target="https://fsaid.ed.gov/npas/index.ht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LK0bbu0y5A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dEbxaRjlLus?list=PL23B9A23CD8DD82DD"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fafsa.ed.gov/help/irshlp10.htm"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www.gafutures.org/federal-aid-scholarships/fafsa/getting-started/irs-data-retrieval-tool/"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Fasfa</a:t>
            </a:r>
            <a:r>
              <a:rPr lang="en-US" dirty="0" smtClean="0"/>
              <a:t> Information</a:t>
            </a:r>
            <a:endParaRPr lang="en-US" dirty="0"/>
          </a:p>
        </p:txBody>
      </p:sp>
      <p:sp>
        <p:nvSpPr>
          <p:cNvPr id="3" name="Subtitle 2"/>
          <p:cNvSpPr>
            <a:spLocks noGrp="1"/>
          </p:cNvSpPr>
          <p:nvPr>
            <p:ph type="subTitle" idx="1"/>
          </p:nvPr>
        </p:nvSpPr>
        <p:spPr/>
        <p:txBody>
          <a:bodyPr>
            <a:normAutofit fontScale="25000" lnSpcReduction="20000"/>
          </a:bodyPr>
          <a:lstStyle/>
          <a:p>
            <a:r>
              <a:rPr lang="en-US" sz="5400" dirty="0"/>
              <a:t>Getting </a:t>
            </a:r>
            <a:r>
              <a:rPr lang="en-US" sz="5400" dirty="0" smtClean="0"/>
              <a:t>Started</a:t>
            </a:r>
          </a:p>
          <a:p>
            <a:r>
              <a:rPr lang="en-US" sz="5400" dirty="0" smtClean="0">
                <a:hlinkClick r:id="rId2"/>
              </a:rPr>
              <a:t>https</a:t>
            </a:r>
            <a:r>
              <a:rPr lang="en-US" sz="5400" dirty="0">
                <a:hlinkClick r:id="rId2"/>
              </a:rPr>
              <a:t>://www.gafutures.org/federal-aid-scholarships/fafsa/getting-started/irs-data-retrieval-tool</a:t>
            </a:r>
            <a:r>
              <a:rPr lang="en-US" sz="5400" dirty="0" smtClean="0">
                <a:hlinkClick r:id="rId2"/>
              </a:rPr>
              <a:t>/</a:t>
            </a:r>
            <a:r>
              <a:rPr lang="en-US" sz="5400" dirty="0" smtClean="0"/>
              <a:t> </a:t>
            </a:r>
            <a:endParaRPr lang="en-US" sz="5400" dirty="0"/>
          </a:p>
          <a:p>
            <a:endParaRPr lang="en-US" sz="5400" dirty="0" smtClean="0"/>
          </a:p>
          <a:p>
            <a:endParaRPr lang="en-US" sz="5400" dirty="0"/>
          </a:p>
          <a:p>
            <a:endParaRPr lang="en-US" sz="5400" dirty="0"/>
          </a:p>
        </p:txBody>
      </p:sp>
    </p:spTree>
    <p:extLst>
      <p:ext uri="{BB962C8B-B14F-4D97-AF65-F5344CB8AC3E}">
        <p14:creationId xmlns:p14="http://schemas.microsoft.com/office/powerpoint/2010/main" val="729027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FSA ID</a:t>
            </a:r>
          </a:p>
        </p:txBody>
      </p:sp>
      <p:sp>
        <p:nvSpPr>
          <p:cNvPr id="3" name="Content Placeholder 2"/>
          <p:cNvSpPr>
            <a:spLocks noGrp="1"/>
          </p:cNvSpPr>
          <p:nvPr>
            <p:ph sz="quarter" idx="13"/>
          </p:nvPr>
        </p:nvSpPr>
        <p:spPr/>
        <p:txBody>
          <a:bodyPr>
            <a:normAutofit/>
          </a:bodyPr>
          <a:lstStyle/>
          <a:p>
            <a:pPr marL="0" indent="0">
              <a:buNone/>
            </a:pPr>
            <a:r>
              <a:rPr lang="en-US" dirty="0" smtClean="0"/>
              <a:t>The </a:t>
            </a:r>
            <a:r>
              <a:rPr lang="en-US" dirty="0"/>
              <a:t>FAFSA requires students and parents (for dependent students) to create an FSA ID for security purposes. The FSA ID allows for e-signatures and access to your FAFSA data each year of college. Note: A parent can use the same FSA ID for each child completing a FAFSA. To create an FSA ID, visit the Federal Student Aid website. </a:t>
            </a:r>
            <a:r>
              <a:rPr lang="en-US" dirty="0">
                <a:hlinkClick r:id="rId2"/>
              </a:rPr>
              <a:t>https://</a:t>
            </a:r>
            <a:r>
              <a:rPr lang="en-US" dirty="0" smtClean="0">
                <a:hlinkClick r:id="rId2"/>
              </a:rPr>
              <a:t>fsaid.ed.gov/npas/index.htm</a:t>
            </a:r>
            <a:r>
              <a:rPr lang="en-US" dirty="0" smtClean="0"/>
              <a:t> </a:t>
            </a:r>
            <a:endParaRPr lang="en-US" dirty="0"/>
          </a:p>
        </p:txBody>
      </p:sp>
      <p:sp>
        <p:nvSpPr>
          <p:cNvPr id="4" name="Content Placeholder 3"/>
          <p:cNvSpPr>
            <a:spLocks noGrp="1"/>
          </p:cNvSpPr>
          <p:nvPr>
            <p:ph sz="quarter" idx="14"/>
          </p:nvPr>
        </p:nvSpPr>
        <p:spPr/>
        <p:txBody>
          <a:bodyPr/>
          <a:lstStyle/>
          <a:p>
            <a:pPr marL="0" lvl="0" indent="0">
              <a:buClr>
                <a:prstClr val="black"/>
              </a:buClr>
              <a:buNone/>
            </a:pPr>
            <a:r>
              <a:rPr lang="en-US" sz="1900" dirty="0">
                <a:solidFill>
                  <a:prstClr val="black"/>
                </a:solidFill>
              </a:rPr>
              <a:t>Click (or copy and Paste )the link to see instructions on creating and FSA ID. </a:t>
            </a:r>
            <a:endParaRPr lang="en-US" dirty="0" smtClean="0">
              <a:hlinkClick r:id="rId3"/>
            </a:endParaRPr>
          </a:p>
          <a:p>
            <a:endParaRPr lang="en-US" dirty="0" smtClean="0">
              <a:hlinkClick r:id="rId3"/>
            </a:endParaRPr>
          </a:p>
          <a:p>
            <a:r>
              <a:rPr lang="en-US" dirty="0" smtClean="0">
                <a:hlinkClick r:id="rId3"/>
              </a:rPr>
              <a:t>https</a:t>
            </a:r>
            <a:r>
              <a:rPr lang="en-US" dirty="0">
                <a:hlinkClick r:id="rId3"/>
              </a:rPr>
              <a:t>://</a:t>
            </a:r>
            <a:r>
              <a:rPr lang="en-US" dirty="0" smtClean="0">
                <a:hlinkClick r:id="rId3"/>
              </a:rPr>
              <a:t>youtu.be/K7ihhGk8mCY</a:t>
            </a:r>
            <a:r>
              <a:rPr lang="en-US" dirty="0" smtClean="0"/>
              <a:t> </a:t>
            </a:r>
            <a:endParaRPr lang="en-US" dirty="0"/>
          </a:p>
        </p:txBody>
      </p:sp>
    </p:spTree>
    <p:extLst>
      <p:ext uri="{BB962C8B-B14F-4D97-AF65-F5344CB8AC3E}">
        <p14:creationId xmlns:p14="http://schemas.microsoft.com/office/powerpoint/2010/main" val="559847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543873"/>
            <a:ext cx="10364451" cy="557140"/>
          </a:xfrm>
        </p:spPr>
        <p:txBody>
          <a:bodyPr>
            <a:normAutofit fontScale="90000"/>
          </a:bodyPr>
          <a:lstStyle/>
          <a:p>
            <a:r>
              <a:rPr lang="en-US" dirty="0"/>
              <a:t>What You Need</a:t>
            </a:r>
            <a:br>
              <a:rPr lang="en-US" dirty="0"/>
            </a:br>
            <a:r>
              <a:rPr lang="en-US" dirty="0" smtClean="0"/>
              <a:t>to complete the </a:t>
            </a:r>
            <a:r>
              <a:rPr lang="en-US" dirty="0" err="1" smtClean="0"/>
              <a:t>FAsfa</a:t>
            </a:r>
            <a:endParaRPr lang="en-US" dirty="0"/>
          </a:p>
        </p:txBody>
      </p:sp>
      <p:sp>
        <p:nvSpPr>
          <p:cNvPr id="3" name="Content Placeholder 2"/>
          <p:cNvSpPr>
            <a:spLocks noGrp="1"/>
          </p:cNvSpPr>
          <p:nvPr>
            <p:ph sz="quarter" idx="13"/>
          </p:nvPr>
        </p:nvSpPr>
        <p:spPr>
          <a:xfrm>
            <a:off x="1009290" y="1897811"/>
            <a:ext cx="10268309" cy="4606506"/>
          </a:xfrm>
        </p:spPr>
        <p:txBody>
          <a:bodyPr>
            <a:noAutofit/>
          </a:bodyPr>
          <a:lstStyle/>
          <a:p>
            <a:r>
              <a:rPr lang="en-US" sz="1400" b="1" dirty="0" smtClean="0"/>
              <a:t>When </a:t>
            </a:r>
            <a:r>
              <a:rPr lang="en-US" sz="1400" b="1" dirty="0"/>
              <a:t>completing the FAFSA, you will be asked various questions about income, taxes, citizenship and residency. Here is a list of documents to have available that can help make filling out the FAFSA easier</a:t>
            </a:r>
            <a:r>
              <a:rPr lang="en-US" sz="1400" b="1" dirty="0" smtClean="0"/>
              <a:t>.</a:t>
            </a:r>
            <a:endParaRPr lang="en-US" sz="1400" b="1" dirty="0"/>
          </a:p>
          <a:p>
            <a:r>
              <a:rPr lang="en-US" sz="1400" b="1" dirty="0"/>
              <a:t>Social Security number</a:t>
            </a:r>
          </a:p>
          <a:p>
            <a:r>
              <a:rPr lang="en-US" sz="1400" b="1" dirty="0"/>
              <a:t>Driver’s license (if any)</a:t>
            </a:r>
          </a:p>
          <a:p>
            <a:r>
              <a:rPr lang="en-US" sz="1400" b="1" dirty="0"/>
              <a:t>Permanent Resident Card, Resident Alien Card, or Alien Registration Receipt Card (if applicable)</a:t>
            </a:r>
          </a:p>
          <a:p>
            <a:r>
              <a:rPr lang="en-US" sz="1400" b="1" dirty="0"/>
              <a:t>W-2 forms and other records of money earned</a:t>
            </a:r>
          </a:p>
          <a:p>
            <a:r>
              <a:rPr lang="en-US" sz="1400" b="1" dirty="0"/>
              <a:t>Most recent income tax return (see the instructions on the FAFSA if the tax return has not been completed)</a:t>
            </a:r>
          </a:p>
          <a:p>
            <a:r>
              <a:rPr lang="en-US" sz="1400" b="1" dirty="0"/>
              <a:t>Records of child support paid</a:t>
            </a:r>
          </a:p>
          <a:p>
            <a:r>
              <a:rPr lang="en-US" sz="1400" b="1" dirty="0"/>
              <a:t>Records of taxable earnings from Federal Work-Study or other need-based work programs</a:t>
            </a:r>
          </a:p>
          <a:p>
            <a:r>
              <a:rPr lang="en-US" sz="1400" b="1" dirty="0"/>
              <a:t>Records of student grant, scholarship and fellowship aid, including AmeriCorps awards, that was included in your (or your parents’) adjusted gross income (AGI)</a:t>
            </a:r>
          </a:p>
          <a:p>
            <a:r>
              <a:rPr lang="en-US" sz="1400" b="1" dirty="0"/>
              <a:t>Current stock, bond, and other investment records</a:t>
            </a:r>
          </a:p>
          <a:p>
            <a:r>
              <a:rPr lang="en-US" sz="1400" b="1" dirty="0"/>
              <a:t>Current business and farm records</a:t>
            </a:r>
          </a:p>
          <a:p>
            <a:r>
              <a:rPr lang="en-US" sz="1400" b="1" dirty="0"/>
              <a:t>Current bank statements</a:t>
            </a:r>
          </a:p>
        </p:txBody>
      </p:sp>
    </p:spTree>
    <p:extLst>
      <p:ext uri="{BB962C8B-B14F-4D97-AF65-F5344CB8AC3E}">
        <p14:creationId xmlns:p14="http://schemas.microsoft.com/office/powerpoint/2010/main" val="2204994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Need</a:t>
            </a:r>
            <a:br>
              <a:rPr lang="en-US" dirty="0"/>
            </a:br>
            <a:r>
              <a:rPr lang="en-US" dirty="0"/>
              <a:t>to complete the </a:t>
            </a:r>
            <a:r>
              <a:rPr lang="en-US" dirty="0" err="1"/>
              <a:t>FAsfa</a:t>
            </a:r>
            <a:endParaRPr lang="en-US" dirty="0"/>
          </a:p>
        </p:txBody>
      </p:sp>
      <p:sp>
        <p:nvSpPr>
          <p:cNvPr id="3" name="Content Placeholder 2"/>
          <p:cNvSpPr>
            <a:spLocks noGrp="1"/>
          </p:cNvSpPr>
          <p:nvPr>
            <p:ph sz="quarter" idx="13"/>
          </p:nvPr>
        </p:nvSpPr>
        <p:spPr/>
        <p:txBody>
          <a:bodyPr/>
          <a:lstStyle/>
          <a:p>
            <a:r>
              <a:rPr lang="en-US" dirty="0" smtClean="0"/>
              <a:t>Click (or cut and paste)the link for instructions. </a:t>
            </a:r>
            <a:endParaRPr lang="en-US" dirty="0"/>
          </a:p>
        </p:txBody>
      </p:sp>
      <p:sp>
        <p:nvSpPr>
          <p:cNvPr id="4" name="Content Placeholder 3"/>
          <p:cNvSpPr>
            <a:spLocks noGrp="1"/>
          </p:cNvSpPr>
          <p:nvPr>
            <p:ph sz="quarter" idx="14"/>
          </p:nvPr>
        </p:nvSpPr>
        <p:spPr/>
        <p:txBody>
          <a:bodyPr/>
          <a:lstStyle/>
          <a:p>
            <a:r>
              <a:rPr lang="en-US" dirty="0">
                <a:hlinkClick r:id="rId2"/>
              </a:rPr>
              <a:t>https://</a:t>
            </a:r>
            <a:r>
              <a:rPr lang="en-US" dirty="0" smtClean="0">
                <a:hlinkClick r:id="rId2"/>
              </a:rPr>
              <a:t>youtu.be/LK0bbu0y5AM</a:t>
            </a:r>
            <a:r>
              <a:rPr lang="en-US" dirty="0" smtClean="0"/>
              <a:t> </a:t>
            </a:r>
            <a:endParaRPr lang="en-US" dirty="0"/>
          </a:p>
        </p:txBody>
      </p:sp>
    </p:spTree>
    <p:extLst>
      <p:ext uri="{BB962C8B-B14F-4D97-AF65-F5344CB8AC3E}">
        <p14:creationId xmlns:p14="http://schemas.microsoft.com/office/powerpoint/2010/main" val="1431803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Right Application</a:t>
            </a:r>
          </a:p>
        </p:txBody>
      </p:sp>
      <p:sp>
        <p:nvSpPr>
          <p:cNvPr id="3" name="Content Placeholder 2"/>
          <p:cNvSpPr>
            <a:spLocks noGrp="1"/>
          </p:cNvSpPr>
          <p:nvPr>
            <p:ph sz="quarter" idx="13"/>
          </p:nvPr>
        </p:nvSpPr>
        <p:spPr/>
        <p:txBody>
          <a:bodyPr>
            <a:noAutofit/>
          </a:bodyPr>
          <a:lstStyle/>
          <a:p>
            <a:r>
              <a:rPr lang="en-US" sz="1200" b="1" dirty="0" smtClean="0"/>
              <a:t>The U.S. Department of Education has provided the chart below to determine which application to complete and what tax year information is being collected.</a:t>
            </a:r>
          </a:p>
          <a:p>
            <a:endParaRPr lang="en-US" sz="1200" b="1" dirty="0" smtClean="0"/>
          </a:p>
          <a:p>
            <a:r>
              <a:rPr lang="en-US" sz="1200" b="1" dirty="0" smtClean="0"/>
              <a:t> </a:t>
            </a:r>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smtClean="0"/>
          </a:p>
          <a:p>
            <a:endParaRPr lang="en-US" sz="1200" b="1" dirty="0" smtClean="0"/>
          </a:p>
          <a:p>
            <a:r>
              <a:rPr lang="en-US" sz="1200" b="1" dirty="0" smtClean="0"/>
              <a:t>If you are applying for a summer session, contact the financial aid office at your college to find out which school year you should select when you complete your FAFSA.</a:t>
            </a:r>
            <a:endParaRPr lang="en-US" sz="1200" b="1" dirty="0"/>
          </a:p>
        </p:txBody>
      </p:sp>
      <p:graphicFrame>
        <p:nvGraphicFramePr>
          <p:cNvPr id="4" name="Table 3"/>
          <p:cNvGraphicFramePr>
            <a:graphicFrameLocks noGrp="1"/>
          </p:cNvGraphicFramePr>
          <p:nvPr>
            <p:extLst>
              <p:ext uri="{D42A27DB-BD31-4B8C-83A1-F6EECF244321}">
                <p14:modId xmlns:p14="http://schemas.microsoft.com/office/powerpoint/2010/main" val="578077522"/>
              </p:ext>
            </p:extLst>
          </p:nvPr>
        </p:nvGraphicFramePr>
        <p:xfrm>
          <a:off x="1250831" y="3105510"/>
          <a:ext cx="9739224" cy="2103120"/>
        </p:xfrm>
        <a:graphic>
          <a:graphicData uri="http://schemas.openxmlformats.org/drawingml/2006/table">
            <a:tbl>
              <a:tblPr/>
              <a:tblGrid>
                <a:gridCol w="3246408">
                  <a:extLst>
                    <a:ext uri="{9D8B030D-6E8A-4147-A177-3AD203B41FA5}">
                      <a16:colId xmlns:a16="http://schemas.microsoft.com/office/drawing/2014/main" val="2058603298"/>
                    </a:ext>
                  </a:extLst>
                </a:gridCol>
                <a:gridCol w="3246408">
                  <a:extLst>
                    <a:ext uri="{9D8B030D-6E8A-4147-A177-3AD203B41FA5}">
                      <a16:colId xmlns:a16="http://schemas.microsoft.com/office/drawing/2014/main" val="2623749706"/>
                    </a:ext>
                  </a:extLst>
                </a:gridCol>
                <a:gridCol w="3246408">
                  <a:extLst>
                    <a:ext uri="{9D8B030D-6E8A-4147-A177-3AD203B41FA5}">
                      <a16:colId xmlns:a16="http://schemas.microsoft.com/office/drawing/2014/main" val="2097601500"/>
                    </a:ext>
                  </a:extLst>
                </a:gridCol>
              </a:tblGrid>
              <a:tr h="691533">
                <a:tc>
                  <a:txBody>
                    <a:bodyPr/>
                    <a:lstStyle/>
                    <a:p>
                      <a:pPr algn="ctr"/>
                      <a:r>
                        <a:rPr lang="en-US" b="0">
                          <a:effectLst/>
                          <a:latin typeface="Roboto"/>
                        </a:rPr>
                        <a:t>WHEN A STUDENT IS ATTENDING COLLEGE (SCHOOL YEAR)</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187CB8"/>
                    </a:solidFill>
                  </a:tcPr>
                </a:tc>
                <a:tc>
                  <a:txBody>
                    <a:bodyPr/>
                    <a:lstStyle/>
                    <a:p>
                      <a:pPr algn="ctr"/>
                      <a:r>
                        <a:rPr lang="en-US" b="0">
                          <a:effectLst/>
                          <a:latin typeface="Roboto"/>
                        </a:rPr>
                        <a:t>WHEN A STUDENT CAN SUBMIT A FAFSA FORM</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187CB8"/>
                    </a:solidFill>
                  </a:tcPr>
                </a:tc>
                <a:tc>
                  <a:txBody>
                    <a:bodyPr/>
                    <a:lstStyle/>
                    <a:p>
                      <a:pPr algn="ctr"/>
                      <a:r>
                        <a:rPr lang="en-US" b="0">
                          <a:effectLst/>
                          <a:latin typeface="Roboto"/>
                        </a:rPr>
                        <a:t>WHICH YEAR'S INCOME AND TAX INFORMATION IS REQUIRED</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187CB8"/>
                    </a:solidFill>
                  </a:tcPr>
                </a:tc>
                <a:extLst>
                  <a:ext uri="{0D108BD9-81ED-4DB2-BD59-A6C34878D82A}">
                    <a16:rowId xmlns:a16="http://schemas.microsoft.com/office/drawing/2014/main" val="1022867886"/>
                  </a:ext>
                </a:extLst>
              </a:tr>
              <a:tr h="338832">
                <a:tc>
                  <a:txBody>
                    <a:bodyPr/>
                    <a:lstStyle/>
                    <a:p>
                      <a:pPr algn="ctr"/>
                      <a:r>
                        <a:rPr lang="en-US" b="0">
                          <a:effectLst/>
                          <a:latin typeface="Roboto"/>
                        </a:rPr>
                        <a:t>July 1, 2019 - June 30, 2020</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a:r>
                        <a:rPr lang="en-US" b="0">
                          <a:effectLst/>
                          <a:latin typeface="Roboto"/>
                        </a:rPr>
                        <a:t>Oct. 1, 2018 - June 30, 2020</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a:r>
                        <a:rPr lang="en-US" b="0">
                          <a:effectLst/>
                          <a:latin typeface="Roboto"/>
                        </a:rPr>
                        <a:t>2017</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914130479"/>
                  </a:ext>
                </a:extLst>
              </a:tr>
              <a:tr h="338832">
                <a:tc>
                  <a:txBody>
                    <a:bodyPr/>
                    <a:lstStyle/>
                    <a:p>
                      <a:pPr algn="ctr"/>
                      <a:r>
                        <a:rPr lang="en-US" b="0">
                          <a:effectLst/>
                          <a:latin typeface="Roboto"/>
                        </a:rPr>
                        <a:t>July 1, 2020 - June 30, 2021</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9F9F9"/>
                    </a:solidFill>
                  </a:tcPr>
                </a:tc>
                <a:tc>
                  <a:txBody>
                    <a:bodyPr/>
                    <a:lstStyle/>
                    <a:p>
                      <a:pPr algn="ctr"/>
                      <a:r>
                        <a:rPr lang="en-US" b="0">
                          <a:effectLst/>
                          <a:latin typeface="Roboto"/>
                        </a:rPr>
                        <a:t>Oct. 1, 2019 - June 30, 2021</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9F9F9"/>
                    </a:solidFill>
                  </a:tcPr>
                </a:tc>
                <a:tc>
                  <a:txBody>
                    <a:bodyPr/>
                    <a:lstStyle/>
                    <a:p>
                      <a:pPr algn="ctr"/>
                      <a:r>
                        <a:rPr lang="en-US" b="0">
                          <a:effectLst/>
                          <a:latin typeface="Roboto"/>
                        </a:rPr>
                        <a:t>2018</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9F9F9"/>
                    </a:solidFill>
                  </a:tcPr>
                </a:tc>
                <a:extLst>
                  <a:ext uri="{0D108BD9-81ED-4DB2-BD59-A6C34878D82A}">
                    <a16:rowId xmlns:a16="http://schemas.microsoft.com/office/drawing/2014/main" val="3915004988"/>
                  </a:ext>
                </a:extLst>
              </a:tr>
              <a:tr h="338832">
                <a:tc>
                  <a:txBody>
                    <a:bodyPr/>
                    <a:lstStyle/>
                    <a:p>
                      <a:pPr algn="ctr"/>
                      <a:r>
                        <a:rPr lang="en-US" b="0" dirty="0">
                          <a:effectLst/>
                          <a:latin typeface="Roboto"/>
                        </a:rPr>
                        <a:t>July 1, 2021 - June 30, 2022</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a:r>
                        <a:rPr lang="en-US" b="0" dirty="0">
                          <a:effectLst/>
                          <a:latin typeface="Roboto"/>
                        </a:rPr>
                        <a:t>Oct. 1, 2020 - June 30, 2022</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a:r>
                        <a:rPr lang="en-US" b="0" dirty="0">
                          <a:effectLst/>
                          <a:latin typeface="Roboto"/>
                        </a:rPr>
                        <a:t>2019</a:t>
                      </a:r>
                    </a:p>
                  </a:txBody>
                  <a:tcPr marL="57150" marR="57150" marT="57150" marB="571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21610818"/>
                  </a:ext>
                </a:extLst>
              </a:tr>
            </a:tbl>
          </a:graphicData>
        </a:graphic>
      </p:graphicFrame>
    </p:spTree>
    <p:extLst>
      <p:ext uri="{BB962C8B-B14F-4D97-AF65-F5344CB8AC3E}">
        <p14:creationId xmlns:p14="http://schemas.microsoft.com/office/powerpoint/2010/main" val="2049064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Dependent vs. Independent</a:t>
            </a:r>
          </a:p>
        </p:txBody>
      </p:sp>
      <p:sp>
        <p:nvSpPr>
          <p:cNvPr id="3" name="Content Placeholder 2"/>
          <p:cNvSpPr>
            <a:spLocks noGrp="1"/>
          </p:cNvSpPr>
          <p:nvPr>
            <p:ph sz="quarter" idx="13"/>
          </p:nvPr>
        </p:nvSpPr>
        <p:spPr/>
        <p:txBody>
          <a:bodyPr/>
          <a:lstStyle/>
          <a:p>
            <a:r>
              <a:rPr lang="en-US" dirty="0"/>
              <a:t>Click (or cut and paste)the link for </a:t>
            </a:r>
            <a:r>
              <a:rPr lang="en-US" dirty="0" smtClean="0"/>
              <a:t>instructions</a:t>
            </a:r>
            <a:r>
              <a:rPr lang="en-US" dirty="0"/>
              <a:t> </a:t>
            </a:r>
            <a:r>
              <a:rPr lang="en-US" dirty="0" smtClean="0"/>
              <a:t>on determining whether you will be Completed the </a:t>
            </a:r>
            <a:r>
              <a:rPr lang="en-US" dirty="0" err="1" smtClean="0"/>
              <a:t>Fasfa</a:t>
            </a:r>
            <a:r>
              <a:rPr lang="en-US" dirty="0" smtClean="0"/>
              <a:t> as a Dependent or Independent Student,</a:t>
            </a:r>
            <a:endParaRPr lang="en-US" dirty="0"/>
          </a:p>
          <a:p>
            <a:endParaRPr lang="en-US" dirty="0"/>
          </a:p>
        </p:txBody>
      </p:sp>
      <p:sp>
        <p:nvSpPr>
          <p:cNvPr id="4" name="Content Placeholder 3"/>
          <p:cNvSpPr>
            <a:spLocks noGrp="1"/>
          </p:cNvSpPr>
          <p:nvPr>
            <p:ph sz="quarter" idx="14"/>
          </p:nvPr>
        </p:nvSpPr>
        <p:spPr/>
        <p:txBody>
          <a:bodyPr/>
          <a:lstStyle/>
          <a:p>
            <a:r>
              <a:rPr lang="en-US" dirty="0">
                <a:hlinkClick r:id="rId2"/>
              </a:rPr>
              <a:t>https://</a:t>
            </a:r>
            <a:r>
              <a:rPr lang="en-US" dirty="0" smtClean="0">
                <a:hlinkClick r:id="rId2"/>
              </a:rPr>
              <a:t>youtu.be/dEbxaRjlLus?list=PL23B9A23CD8DD82DD</a:t>
            </a:r>
            <a:r>
              <a:rPr lang="en-US" dirty="0" smtClean="0"/>
              <a:t> </a:t>
            </a:r>
            <a:endParaRPr lang="en-US" dirty="0"/>
          </a:p>
        </p:txBody>
      </p:sp>
    </p:spTree>
    <p:extLst>
      <p:ext uri="{BB962C8B-B14F-4D97-AF65-F5344CB8AC3E}">
        <p14:creationId xmlns:p14="http://schemas.microsoft.com/office/powerpoint/2010/main" val="647412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2551" y="658406"/>
            <a:ext cx="11119449" cy="5816977"/>
          </a:xfrm>
          <a:prstGeom prst="rect">
            <a:avLst/>
          </a:prstGeom>
        </p:spPr>
        <p:txBody>
          <a:bodyPr wrap="square">
            <a:spAutoFit/>
          </a:bodyPr>
          <a:lstStyle/>
          <a:p>
            <a:pPr algn="ctr"/>
            <a:r>
              <a:rPr lang="en-US" sz="4800" dirty="0">
                <a:solidFill>
                  <a:srgbClr val="13856E"/>
                </a:solidFill>
                <a:latin typeface="Roboto"/>
              </a:rPr>
              <a:t>IRS Data Retrieval Tool</a:t>
            </a:r>
          </a:p>
          <a:p>
            <a:endParaRPr lang="en-US" dirty="0" smtClean="0">
              <a:solidFill>
                <a:srgbClr val="333333"/>
              </a:solidFill>
              <a:latin typeface="Roboto"/>
            </a:endParaRPr>
          </a:p>
          <a:p>
            <a:endParaRPr lang="en-US" dirty="0">
              <a:solidFill>
                <a:srgbClr val="333333"/>
              </a:solidFill>
              <a:latin typeface="Roboto"/>
            </a:endParaRPr>
          </a:p>
          <a:p>
            <a:r>
              <a:rPr lang="en-US" dirty="0" smtClean="0">
                <a:solidFill>
                  <a:srgbClr val="333333"/>
                </a:solidFill>
                <a:latin typeface="Roboto"/>
              </a:rPr>
              <a:t>The </a:t>
            </a:r>
            <a:r>
              <a:rPr lang="en-US" dirty="0">
                <a:solidFill>
                  <a:srgbClr val="333333"/>
                </a:solidFill>
                <a:latin typeface="Roboto"/>
              </a:rPr>
              <a:t>IRS Data Retrieval Tool allows students and parents to access their IRS tax return information and transfer that data directly into their FAFSA from the IRS website.</a:t>
            </a:r>
          </a:p>
          <a:p>
            <a:r>
              <a:rPr lang="en-US" dirty="0">
                <a:solidFill>
                  <a:srgbClr val="187CB8"/>
                </a:solidFill>
                <a:latin typeface="Roboto"/>
                <a:hlinkClick r:id="rId2" tooltip="Am I eligible to use the IRS Data Retrieval Tool?"/>
              </a:rPr>
              <a:t>If you are eligible</a:t>
            </a:r>
            <a:r>
              <a:rPr lang="en-US" dirty="0">
                <a:solidFill>
                  <a:srgbClr val="333333"/>
                </a:solidFill>
                <a:latin typeface="Roboto"/>
              </a:rPr>
              <a:t>, it is highly recommended you use this tool</a:t>
            </a:r>
            <a:r>
              <a:rPr lang="en-US" dirty="0" smtClean="0">
                <a:solidFill>
                  <a:srgbClr val="333333"/>
                </a:solidFill>
                <a:latin typeface="Roboto"/>
              </a:rPr>
              <a:t>!</a:t>
            </a:r>
          </a:p>
          <a:p>
            <a:endParaRPr lang="en-US" dirty="0">
              <a:solidFill>
                <a:srgbClr val="333333"/>
              </a:solidFill>
              <a:latin typeface="Roboto"/>
            </a:endParaRPr>
          </a:p>
          <a:p>
            <a:pPr>
              <a:buFont typeface="Arial" panose="020B0604020202020204" pitchFamily="34" charset="0"/>
              <a:buChar char="•"/>
            </a:pPr>
            <a:r>
              <a:rPr lang="en-US" dirty="0">
                <a:solidFill>
                  <a:srgbClr val="333333"/>
                </a:solidFill>
                <a:latin typeface="Roboto"/>
              </a:rPr>
              <a:t>It’s the easiest way to provide your tax data</a:t>
            </a:r>
            <a:r>
              <a:rPr lang="en-US" dirty="0" smtClean="0">
                <a:solidFill>
                  <a:srgbClr val="333333"/>
                </a:solidFill>
                <a:latin typeface="Roboto"/>
              </a:rPr>
              <a:t>.</a:t>
            </a:r>
          </a:p>
          <a:p>
            <a:pPr>
              <a:buFont typeface="Arial" panose="020B0604020202020204" pitchFamily="34" charset="0"/>
              <a:buChar char="•"/>
            </a:pPr>
            <a:endParaRPr lang="en-US" dirty="0">
              <a:solidFill>
                <a:srgbClr val="333333"/>
              </a:solidFill>
              <a:latin typeface="Roboto"/>
            </a:endParaRPr>
          </a:p>
          <a:p>
            <a:pPr>
              <a:buFont typeface="Arial" panose="020B0604020202020204" pitchFamily="34" charset="0"/>
              <a:buChar char="•"/>
            </a:pPr>
            <a:r>
              <a:rPr lang="en-US" dirty="0">
                <a:solidFill>
                  <a:srgbClr val="333333"/>
                </a:solidFill>
                <a:latin typeface="Roboto"/>
              </a:rPr>
              <a:t>It’s the best way of ensuring that your FAFSA has accurate tax information</a:t>
            </a:r>
            <a:r>
              <a:rPr lang="en-US" dirty="0" smtClean="0">
                <a:solidFill>
                  <a:srgbClr val="333333"/>
                </a:solidFill>
                <a:latin typeface="Roboto"/>
              </a:rPr>
              <a:t>.</a:t>
            </a:r>
          </a:p>
          <a:p>
            <a:pPr>
              <a:buFont typeface="Arial" panose="020B0604020202020204" pitchFamily="34" charset="0"/>
              <a:buChar char="•"/>
            </a:pPr>
            <a:endParaRPr lang="en-US" dirty="0">
              <a:solidFill>
                <a:srgbClr val="333333"/>
              </a:solidFill>
              <a:latin typeface="Roboto"/>
            </a:endParaRPr>
          </a:p>
          <a:p>
            <a:pPr>
              <a:buFont typeface="Arial" panose="020B0604020202020204" pitchFamily="34" charset="0"/>
              <a:buChar char="•"/>
            </a:pPr>
            <a:r>
              <a:rPr lang="en-US" dirty="0">
                <a:solidFill>
                  <a:srgbClr val="333333"/>
                </a:solidFill>
                <a:latin typeface="Roboto"/>
              </a:rPr>
              <a:t>You won’t need to provide a copy of your or your parents’ IRS Tax Return Transcript to your college.</a:t>
            </a:r>
          </a:p>
          <a:p>
            <a:r>
              <a:rPr lang="en-US" dirty="0">
                <a:solidFill>
                  <a:srgbClr val="333333"/>
                </a:solidFill>
                <a:latin typeface="Roboto"/>
              </a:rPr>
              <a:t>If you are unable to use the IRS Data Retrieval Tool, you will have to manually enter information from your tax forms and other documents using the on-screen instructions. Typically, you are unable to use the IRS Data Retrieval Tool if one of the following applies</a:t>
            </a:r>
            <a:r>
              <a:rPr lang="en-US" dirty="0" smtClean="0">
                <a:solidFill>
                  <a:srgbClr val="333333"/>
                </a:solidFill>
                <a:latin typeface="Roboto"/>
              </a:rPr>
              <a:t>:</a:t>
            </a:r>
          </a:p>
          <a:p>
            <a:endParaRPr lang="en-US" dirty="0">
              <a:solidFill>
                <a:srgbClr val="333333"/>
              </a:solidFill>
              <a:latin typeface="Roboto"/>
            </a:endParaRPr>
          </a:p>
          <a:p>
            <a:pPr>
              <a:buFont typeface="Arial" panose="020B0604020202020204" pitchFamily="34" charset="0"/>
              <a:buChar char="•"/>
            </a:pPr>
            <a:r>
              <a:rPr lang="en-US" dirty="0">
                <a:solidFill>
                  <a:srgbClr val="333333"/>
                </a:solidFill>
                <a:latin typeface="Roboto"/>
              </a:rPr>
              <a:t>Anyone married and filed as Married Filing Separately</a:t>
            </a:r>
            <a:r>
              <a:rPr lang="en-US" dirty="0" smtClean="0">
                <a:solidFill>
                  <a:srgbClr val="333333"/>
                </a:solidFill>
                <a:latin typeface="Roboto"/>
              </a:rPr>
              <a:t>.</a:t>
            </a:r>
          </a:p>
          <a:p>
            <a:pPr>
              <a:buFont typeface="Arial" panose="020B0604020202020204" pitchFamily="34" charset="0"/>
              <a:buChar char="•"/>
            </a:pPr>
            <a:endParaRPr lang="en-US" dirty="0">
              <a:solidFill>
                <a:srgbClr val="333333"/>
              </a:solidFill>
              <a:latin typeface="Roboto"/>
            </a:endParaRPr>
          </a:p>
          <a:p>
            <a:pPr>
              <a:buFont typeface="Arial" panose="020B0604020202020204" pitchFamily="34" charset="0"/>
              <a:buChar char="•"/>
            </a:pPr>
            <a:r>
              <a:rPr lang="en-US" dirty="0">
                <a:solidFill>
                  <a:srgbClr val="333333"/>
                </a:solidFill>
                <a:latin typeface="Roboto"/>
              </a:rPr>
              <a:t>Anyone married and filed as Head of Household</a:t>
            </a:r>
            <a:r>
              <a:rPr lang="en-US" dirty="0" smtClean="0">
                <a:solidFill>
                  <a:srgbClr val="333333"/>
                </a:solidFill>
                <a:latin typeface="Roboto"/>
              </a:rPr>
              <a:t>.</a:t>
            </a:r>
            <a:endParaRPr lang="en-US" dirty="0">
              <a:solidFill>
                <a:srgbClr val="333333"/>
              </a:solidFill>
              <a:latin typeface="Roboto"/>
            </a:endParaRPr>
          </a:p>
        </p:txBody>
      </p:sp>
    </p:spTree>
    <p:extLst>
      <p:ext uri="{BB962C8B-B14F-4D97-AF65-F5344CB8AC3E}">
        <p14:creationId xmlns:p14="http://schemas.microsoft.com/office/powerpoint/2010/main" val="1257860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IRS Data Retrieval Tool</a:t>
            </a:r>
            <a:br>
              <a:rPr lang="en-US" dirty="0"/>
            </a:br>
            <a:endParaRPr lang="en-US" dirty="0"/>
          </a:p>
        </p:txBody>
      </p:sp>
      <p:sp>
        <p:nvSpPr>
          <p:cNvPr id="3" name="Rectangle 2"/>
          <p:cNvSpPr/>
          <p:nvPr/>
        </p:nvSpPr>
        <p:spPr>
          <a:xfrm>
            <a:off x="1121434" y="2349138"/>
            <a:ext cx="10023894" cy="3416320"/>
          </a:xfrm>
          <a:prstGeom prst="rect">
            <a:avLst/>
          </a:prstGeom>
        </p:spPr>
        <p:txBody>
          <a:bodyPr wrap="square">
            <a:spAutoFit/>
          </a:bodyPr>
          <a:lstStyle/>
          <a:p>
            <a:pPr>
              <a:buFont typeface="Arial" panose="020B0604020202020204" pitchFamily="34" charset="0"/>
              <a:buChar char="•"/>
            </a:pPr>
            <a:r>
              <a:rPr lang="en-US" dirty="0">
                <a:solidFill>
                  <a:srgbClr val="333333"/>
                </a:solidFill>
                <a:latin typeface="Roboto"/>
              </a:rPr>
              <a:t>The parents' marital status is unmarried and both legal parents living together</a:t>
            </a:r>
            <a:r>
              <a:rPr lang="en-US" dirty="0" smtClean="0">
                <a:solidFill>
                  <a:srgbClr val="333333"/>
                </a:solidFill>
                <a:latin typeface="Roboto"/>
              </a:rPr>
              <a:t>.</a:t>
            </a:r>
          </a:p>
          <a:p>
            <a:pPr>
              <a:buFont typeface="Arial" panose="020B0604020202020204" pitchFamily="34" charset="0"/>
              <a:buChar char="•"/>
            </a:pPr>
            <a:endParaRPr lang="en-US" dirty="0">
              <a:solidFill>
                <a:srgbClr val="333333"/>
              </a:solidFill>
              <a:latin typeface="Roboto"/>
            </a:endParaRPr>
          </a:p>
          <a:p>
            <a:pPr>
              <a:buFont typeface="Arial" panose="020B0604020202020204" pitchFamily="34" charset="0"/>
              <a:buChar char="•"/>
            </a:pPr>
            <a:r>
              <a:rPr lang="en-US" dirty="0">
                <a:solidFill>
                  <a:srgbClr val="333333"/>
                </a:solidFill>
                <a:latin typeface="Roboto"/>
              </a:rPr>
              <a:t>Filed a Puerto Rican or foreign tax return.</a:t>
            </a:r>
          </a:p>
          <a:p>
            <a:r>
              <a:rPr lang="en-US" dirty="0">
                <a:solidFill>
                  <a:srgbClr val="333333"/>
                </a:solidFill>
                <a:latin typeface="Roboto"/>
              </a:rPr>
              <a:t>Additionally, students or parents who filed their tax returns electronically within the last three weeks, or through the mail within the last 11 weeks, might need to enter their tax return information manually. You can also return to complete your FAFSA at a later date to allow your tax return information time to be processed and be made available for transfer from the IRS to the Data Retrieval Tool</a:t>
            </a:r>
            <a:r>
              <a:rPr lang="en-US" dirty="0" smtClean="0">
                <a:solidFill>
                  <a:srgbClr val="333333"/>
                </a:solidFill>
                <a:latin typeface="Roboto"/>
              </a:rPr>
              <a:t>.</a:t>
            </a:r>
          </a:p>
          <a:p>
            <a:endParaRPr lang="en-US" dirty="0">
              <a:solidFill>
                <a:srgbClr val="333333"/>
              </a:solidFill>
              <a:latin typeface="Roboto"/>
            </a:endParaRPr>
          </a:p>
          <a:p>
            <a:r>
              <a:rPr lang="en-US" dirty="0">
                <a:solidFill>
                  <a:srgbClr val="333333"/>
                </a:solidFill>
                <a:latin typeface="Roboto"/>
              </a:rPr>
              <a:t>Your college may require a copy of your IRS Tax Return Transcript (or your parents’ IRS Tax Return Transcript, if you are a dependent student) if you are ineligible or otherwise choose not to use the IRS Data Retrieval Tool.</a:t>
            </a:r>
          </a:p>
        </p:txBody>
      </p:sp>
    </p:spTree>
    <p:extLst>
      <p:ext uri="{BB962C8B-B14F-4D97-AF65-F5344CB8AC3E}">
        <p14:creationId xmlns:p14="http://schemas.microsoft.com/office/powerpoint/2010/main" val="2780635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sz="quarter" idx="13"/>
          </p:nvPr>
        </p:nvSpPr>
        <p:spPr/>
        <p:txBody>
          <a:bodyPr/>
          <a:lstStyle/>
          <a:p>
            <a:r>
              <a:rPr lang="en-US" dirty="0" smtClean="0"/>
              <a:t>For more information on Completing the FAFSA visit:</a:t>
            </a:r>
          </a:p>
          <a:p>
            <a:r>
              <a:rPr lang="en-US" dirty="0">
                <a:hlinkClick r:id="rId2"/>
              </a:rPr>
              <a:t>https://www.gafutures.org/federal-aid-scholarships/fafsa/getting-started/irs-data-retrieval-tool</a:t>
            </a:r>
            <a:r>
              <a:rPr lang="en-US" dirty="0" smtClean="0">
                <a:hlinkClick r:id="rId2"/>
              </a:rPr>
              <a:t>/</a:t>
            </a:r>
            <a:r>
              <a:rPr lang="en-US" dirty="0" smtClean="0"/>
              <a:t> </a:t>
            </a:r>
            <a:endParaRPr lang="en-US" dirty="0"/>
          </a:p>
        </p:txBody>
      </p:sp>
    </p:spTree>
    <p:extLst>
      <p:ext uri="{BB962C8B-B14F-4D97-AF65-F5344CB8AC3E}">
        <p14:creationId xmlns:p14="http://schemas.microsoft.com/office/powerpoint/2010/main" val="129761169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646757427BB94AB307938E634E8F28" ma:contentTypeVersion="13" ma:contentTypeDescription="Create a new document." ma:contentTypeScope="" ma:versionID="ceded96c02d9d8aed5e1a5ff9abc6b0d">
  <xsd:schema xmlns:xsd="http://www.w3.org/2001/XMLSchema" xmlns:xs="http://www.w3.org/2001/XMLSchema" xmlns:p="http://schemas.microsoft.com/office/2006/metadata/properties" xmlns:ns3="d43f3af7-944d-4afd-9b76-472ffccbb17d" xmlns:ns4="33abcad2-121c-44b3-9428-f71a341d0be0" targetNamespace="http://schemas.microsoft.com/office/2006/metadata/properties" ma:root="true" ma:fieldsID="9d27536b3358198f96da49c4b8cedfd1" ns3:_="" ns4:_="">
    <xsd:import namespace="d43f3af7-944d-4afd-9b76-472ffccbb17d"/>
    <xsd:import namespace="33abcad2-121c-44b3-9428-f71a341d0be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Location" minOccurs="0"/>
                <xsd:element ref="ns4:MediaServiceAutoKeyPoints" minOccurs="0"/>
                <xsd:element ref="ns4:MediaServiceKeyPoints"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3f3af7-944d-4afd-9b76-472ffccbb17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abcad2-121c-44b3-9428-f71a341d0be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79B4CE-869D-4E0A-A96A-498E17452097}">
  <ds:schemaRefs>
    <ds:schemaRef ds:uri="http://schemas.microsoft.com/sharepoint/v3/contenttype/forms"/>
  </ds:schemaRefs>
</ds:datastoreItem>
</file>

<file path=customXml/itemProps2.xml><?xml version="1.0" encoding="utf-8"?>
<ds:datastoreItem xmlns:ds="http://schemas.openxmlformats.org/officeDocument/2006/customXml" ds:itemID="{BF09B591-176C-49A2-8954-6E9293C8AB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3f3af7-944d-4afd-9b76-472ffccbb17d"/>
    <ds:schemaRef ds:uri="33abcad2-121c-44b3-9428-f71a341d0b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948F9B-01DB-4FEA-BAAC-FDCBBFB2D9DC}">
  <ds:schemaRefs>
    <ds:schemaRef ds:uri="http://purl.org/dc/terms/"/>
    <ds:schemaRef ds:uri="33abcad2-121c-44b3-9428-f71a341d0be0"/>
    <ds:schemaRef ds:uri="http://purl.org/dc/elements/1.1/"/>
    <ds:schemaRef ds:uri="http://purl.org/dc/dcmitype/"/>
    <ds:schemaRef ds:uri="http://schemas.microsoft.com/office/2006/documentManagement/types"/>
    <ds:schemaRef ds:uri="d43f3af7-944d-4afd-9b76-472ffccbb17d"/>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TM10001106[[fn=Badge]]</Template>
  <TotalTime>263</TotalTime>
  <Words>779</Words>
  <Application>Microsoft Office PowerPoint</Application>
  <PresentationFormat>Widescreen</PresentationFormat>
  <Paragraphs>78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Gill Sans MT</vt:lpstr>
      <vt:lpstr>Impact</vt:lpstr>
      <vt:lpstr>Roboto</vt:lpstr>
      <vt:lpstr>Badge</vt:lpstr>
      <vt:lpstr>Fasfa Information</vt:lpstr>
      <vt:lpstr>FSA ID</vt:lpstr>
      <vt:lpstr>What You Need to complete the FAsfa</vt:lpstr>
      <vt:lpstr>What You Need to complete the FAsfa</vt:lpstr>
      <vt:lpstr>Choosing Right Application</vt:lpstr>
      <vt:lpstr>Dependent vs. Independent</vt:lpstr>
      <vt:lpstr>PowerPoint Presentation</vt:lpstr>
      <vt:lpstr>IRS Data Retrieval Tool </vt:lpstr>
      <vt:lpstr>Additional Information</vt:lpstr>
    </vt:vector>
  </TitlesOfParts>
  <Company>Bibb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Fasfa Information</dc:title>
  <dc:creator>Andrews, Don</dc:creator>
  <cp:lastModifiedBy>Andrews, Don</cp:lastModifiedBy>
  <cp:revision>6</cp:revision>
  <dcterms:created xsi:type="dcterms:W3CDTF">2020-10-02T13:38:57Z</dcterms:created>
  <dcterms:modified xsi:type="dcterms:W3CDTF">2020-10-02T18:35:54Z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0x0101006D646757427BB94AB307938E634E8F28</vt:lpwstr>
  </property>
</Properties>
</file>